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72" r:id="rId4"/>
    <p:sldId id="278" r:id="rId5"/>
    <p:sldId id="259" r:id="rId6"/>
    <p:sldId id="275" r:id="rId7"/>
    <p:sldId id="280" r:id="rId8"/>
    <p:sldId id="276" r:id="rId9"/>
    <p:sldId id="258" r:id="rId10"/>
    <p:sldId id="266" r:id="rId11"/>
    <p:sldId id="263" r:id="rId12"/>
    <p:sldId id="260" r:id="rId13"/>
    <p:sldId id="274" r:id="rId14"/>
    <p:sldId id="264" r:id="rId15"/>
    <p:sldId id="271" r:id="rId16"/>
    <p:sldId id="273" r:id="rId17"/>
    <p:sldId id="262" r:id="rId18"/>
    <p:sldId id="265" r:id="rId19"/>
    <p:sldId id="270" r:id="rId2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6BA92D88-ED98-45A3-8B33-32188F9EB4BF}">
          <p14:sldIdLst>
            <p14:sldId id="256"/>
          </p14:sldIdLst>
        </p14:section>
        <p14:section name="Untitled Section" id="{453E7BAD-8C45-4D4D-8FF0-CD18F6E72320}">
          <p14:sldIdLst>
            <p14:sldId id="257"/>
            <p14:sldId id="272"/>
            <p14:sldId id="278"/>
            <p14:sldId id="259"/>
            <p14:sldId id="275"/>
            <p14:sldId id="280"/>
            <p14:sldId id="276"/>
            <p14:sldId id="258"/>
            <p14:sldId id="266"/>
            <p14:sldId id="263"/>
            <p14:sldId id="260"/>
            <p14:sldId id="274"/>
            <p14:sldId id="264"/>
            <p14:sldId id="271"/>
            <p14:sldId id="273"/>
            <p14:sldId id="262"/>
            <p14:sldId id="265"/>
            <p14:sldId id="270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897" autoAdjust="0"/>
    <p:restoredTop sz="94660"/>
  </p:normalViewPr>
  <p:slideViewPr>
    <p:cSldViewPr snapToGrid="0">
      <p:cViewPr>
        <p:scale>
          <a:sx n="83" d="100"/>
          <a:sy n="83" d="100"/>
        </p:scale>
        <p:origin x="1680" y="10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17F54F-9E13-4DA0-9E8F-D230188568A0}" type="datetimeFigureOut">
              <a:rPr lang="en-US" smtClean="0"/>
              <a:t>6/8/2023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6D7DD520-AA4B-4A45-827E-16DD9C5348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5477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17F54F-9E13-4DA0-9E8F-D230188568A0}" type="datetimeFigureOut">
              <a:rPr lang="en-US" smtClean="0"/>
              <a:t>6/8/2023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6D7DD520-AA4B-4A45-827E-16DD9C5348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06464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17F54F-9E13-4DA0-9E8F-D230188568A0}" type="datetimeFigureOut">
              <a:rPr lang="en-US" smtClean="0"/>
              <a:t>6/8/2023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6D7DD520-AA4B-4A45-827E-16DD9C5348F4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65288976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17F54F-9E13-4DA0-9E8F-D230188568A0}" type="datetimeFigureOut">
              <a:rPr lang="en-US" smtClean="0"/>
              <a:t>6/8/2023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6D7DD520-AA4B-4A45-827E-16DD9C5348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021586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17F54F-9E13-4DA0-9E8F-D230188568A0}" type="datetimeFigureOut">
              <a:rPr lang="en-US" smtClean="0"/>
              <a:t>6/8/2023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6D7DD520-AA4B-4A45-827E-16DD9C5348F4}" type="slidenum">
              <a:rPr lang="en-US" smtClean="0"/>
              <a:t>‹#›</a:t>
            </a:fld>
            <a:endParaRPr lang="en-US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84488762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17F54F-9E13-4DA0-9E8F-D230188568A0}" type="datetimeFigureOut">
              <a:rPr lang="en-US" smtClean="0"/>
              <a:t>6/8/2023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6D7DD520-AA4B-4A45-827E-16DD9C5348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383873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17F54F-9E13-4DA0-9E8F-D230188568A0}" type="datetimeFigureOut">
              <a:rPr lang="en-US" smtClean="0"/>
              <a:t>6/8/2023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7DD520-AA4B-4A45-827E-16DD9C5348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786391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17F54F-9E13-4DA0-9E8F-D230188568A0}" type="datetimeFigureOut">
              <a:rPr lang="en-US" smtClean="0"/>
              <a:t>6/8/2023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7DD520-AA4B-4A45-827E-16DD9C5348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94121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17F54F-9E13-4DA0-9E8F-D230188568A0}" type="datetimeFigureOut">
              <a:rPr lang="en-US" smtClean="0"/>
              <a:t>6/8/2023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7DD520-AA4B-4A45-827E-16DD9C5348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97239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17F54F-9E13-4DA0-9E8F-D230188568A0}" type="datetimeFigureOut">
              <a:rPr lang="en-US" smtClean="0"/>
              <a:t>6/8/2023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6D7DD520-AA4B-4A45-827E-16DD9C5348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45684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17F54F-9E13-4DA0-9E8F-D230188568A0}" type="datetimeFigureOut">
              <a:rPr lang="en-US" smtClean="0"/>
              <a:t>6/8/2023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6D7DD520-AA4B-4A45-827E-16DD9C5348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26727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17F54F-9E13-4DA0-9E8F-D230188568A0}" type="datetimeFigureOut">
              <a:rPr lang="en-US" smtClean="0"/>
              <a:t>6/8/2023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6D7DD520-AA4B-4A45-827E-16DD9C5348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99985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17F54F-9E13-4DA0-9E8F-D230188568A0}" type="datetimeFigureOut">
              <a:rPr lang="en-US" smtClean="0"/>
              <a:t>6/8/2023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7DD520-AA4B-4A45-827E-16DD9C5348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52021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17F54F-9E13-4DA0-9E8F-D230188568A0}" type="datetimeFigureOut">
              <a:rPr lang="en-US" smtClean="0"/>
              <a:t>6/8/2023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7DD520-AA4B-4A45-827E-16DD9C5348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86496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17F54F-9E13-4DA0-9E8F-D230188568A0}" type="datetimeFigureOut">
              <a:rPr lang="en-US" smtClean="0"/>
              <a:t>6/8/2023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7DD520-AA4B-4A45-827E-16DD9C5348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55130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17F54F-9E13-4DA0-9E8F-D230188568A0}" type="datetimeFigureOut">
              <a:rPr lang="en-US" smtClean="0"/>
              <a:t>6/8/2023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6D7DD520-AA4B-4A45-827E-16DD9C5348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65584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17F54F-9E13-4DA0-9E8F-D230188568A0}" type="datetimeFigureOut">
              <a:rPr lang="en-US" smtClean="0"/>
              <a:t>6/8/2023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6D7DD520-AA4B-4A45-827E-16DD9C5348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98842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  <p:sldLayoutId id="2147483696" r:id="rId12"/>
    <p:sldLayoutId id="2147483697" r:id="rId13"/>
    <p:sldLayoutId id="2147483698" r:id="rId14"/>
    <p:sldLayoutId id="2147483699" r:id="rId15"/>
    <p:sldLayoutId id="2147483700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4.jpg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EB361F-0F25-514C-56F0-2C6EA397E99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Coconino Amateur Radio Club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210CEF0-605C-DDCB-87DE-2B6603384E3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Flagstaff, AZ</a:t>
            </a:r>
          </a:p>
        </p:txBody>
      </p:sp>
    </p:spTree>
    <p:extLst>
      <p:ext uri="{BB962C8B-B14F-4D97-AF65-F5344CB8AC3E}">
        <p14:creationId xmlns:p14="http://schemas.microsoft.com/office/powerpoint/2010/main" val="35557397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11A6D0-271F-414E-6D0A-C949160F54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543678"/>
          </a:xfrm>
        </p:spPr>
        <p:txBody>
          <a:bodyPr>
            <a:normAutofit/>
          </a:bodyPr>
          <a:lstStyle/>
          <a:p>
            <a:r>
              <a:rPr lang="en-US" sz="2400" dirty="0"/>
              <a:t>Website and </a:t>
            </a:r>
            <a:r>
              <a:rPr lang="en-US" sz="2400" dirty="0" err="1"/>
              <a:t>eMailing</a:t>
            </a:r>
            <a:r>
              <a:rPr lang="en-US" sz="2400" dirty="0"/>
              <a:t> List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27A64C0-76C9-647C-52DF-57E435D94A7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err="1"/>
              <a:t>Cocoradio.club</a:t>
            </a:r>
            <a:r>
              <a:rPr lang="en-US" dirty="0"/>
              <a:t>- Phil and Ron, update ongoing 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CARC email list- Barbara Brunner, W6HQJ</a:t>
            </a:r>
          </a:p>
        </p:txBody>
      </p:sp>
    </p:spTree>
    <p:extLst>
      <p:ext uri="{BB962C8B-B14F-4D97-AF65-F5344CB8AC3E}">
        <p14:creationId xmlns:p14="http://schemas.microsoft.com/office/powerpoint/2010/main" val="314066224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2E193F-231E-9A63-B7F1-7B00C4431B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488594"/>
          </a:xfrm>
        </p:spPr>
        <p:txBody>
          <a:bodyPr>
            <a:normAutofit/>
          </a:bodyPr>
          <a:lstStyle/>
          <a:p>
            <a:r>
              <a:rPr lang="en-US" sz="2400" dirty="0"/>
              <a:t>Nets: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EA2C40B-C874-E805-29C1-D015875EA04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85499" y="1687642"/>
            <a:ext cx="8915400" cy="4546248"/>
          </a:xfrm>
        </p:spPr>
        <p:txBody>
          <a:bodyPr/>
          <a:lstStyle/>
          <a:p>
            <a:r>
              <a:rPr lang="en-US" dirty="0"/>
              <a:t>ARES/</a:t>
            </a:r>
            <a:r>
              <a:rPr lang="en-US" dirty="0" err="1"/>
              <a:t>Skywarn</a:t>
            </a:r>
            <a:r>
              <a:rPr lang="en-US" dirty="0"/>
              <a:t> Net, every Wednesday @1900, ARA repeater 146.980 PL 162.2, negative offset</a:t>
            </a:r>
          </a:p>
          <a:p>
            <a:r>
              <a:rPr lang="en-US" dirty="0"/>
              <a:t>RACES Net, every Sunday @0730, HF 3990 ± for traffic</a:t>
            </a:r>
          </a:p>
          <a:p>
            <a:endParaRPr lang="en-US" dirty="0"/>
          </a:p>
          <a:p>
            <a:r>
              <a:rPr lang="en-US" dirty="0"/>
              <a:t>Informal CARC gathering, </a:t>
            </a:r>
            <a:r>
              <a:rPr lang="en-US" dirty="0" err="1"/>
              <a:t>Rimlink</a:t>
            </a:r>
            <a:r>
              <a:rPr lang="en-US" dirty="0"/>
              <a:t> every Monday night@1930 147.140, John Nelson, N7MLS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5129906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A5151EE9-C9CA-3F64-E5E6-4A588111B3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532567"/>
          </a:xfrm>
        </p:spPr>
        <p:txBody>
          <a:bodyPr>
            <a:normAutofit/>
          </a:bodyPr>
          <a:lstStyle/>
          <a:p>
            <a:r>
              <a:rPr lang="en-US" sz="2400" dirty="0"/>
              <a:t>Old Business: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B133C1B-A75D-EF58-4BB5-E07C9C2D3F1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Flag2GC ride 2023- may return to former route- need volunteers</a:t>
            </a:r>
          </a:p>
          <a:p>
            <a:r>
              <a:rPr lang="en-US" dirty="0"/>
              <a:t>May club campout-Scott </a:t>
            </a:r>
            <a:r>
              <a:rPr lang="en-US" dirty="0" err="1"/>
              <a:t>Downard</a:t>
            </a:r>
            <a:r>
              <a:rPr lang="en-US" dirty="0"/>
              <a:t>- canceled due to monsoon rains</a:t>
            </a:r>
          </a:p>
          <a:p>
            <a:r>
              <a:rPr lang="en-US" dirty="0"/>
              <a:t>Mike Hanks- NADXA Flagstaff </a:t>
            </a:r>
            <a:r>
              <a:rPr lang="en-US" dirty="0" err="1"/>
              <a:t>Hamfest</a:t>
            </a:r>
            <a:r>
              <a:rPr lang="en-US" dirty="0"/>
              <a:t>- July 15</a:t>
            </a:r>
          </a:p>
          <a:p>
            <a:r>
              <a:rPr lang="en-US" dirty="0"/>
              <a:t>Riordan Mansion State Historic Park POTA- June 10, Call sign KC7KCN</a:t>
            </a:r>
          </a:p>
          <a:p>
            <a:r>
              <a:rPr lang="en-US" dirty="0"/>
              <a:t>Technician Class July 5-14.  Glen Davis</a:t>
            </a:r>
          </a:p>
          <a:p>
            <a:r>
              <a:rPr lang="en-US" dirty="0"/>
              <a:t>Officer elections in October, nominations needed by August meeting.</a:t>
            </a:r>
          </a:p>
          <a:p>
            <a:endParaRPr lang="en-US" dirty="0"/>
          </a:p>
          <a:p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7620668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EEFCFC-7886-1B27-3910-637D4518D4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New Business: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BBD2578-7267-572B-2CF2-F9A057137D4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89212" y="1332186"/>
            <a:ext cx="8915400" cy="4901704"/>
          </a:xfrm>
        </p:spPr>
        <p:txBody>
          <a:bodyPr>
            <a:normAutofit/>
          </a:bodyPr>
          <a:lstStyle/>
          <a:p>
            <a:r>
              <a:rPr lang="en-US" dirty="0">
                <a:latin typeface="+mj-lt"/>
              </a:rPr>
              <a:t>WINLINK Thursdays- John Nelson N7MLS</a:t>
            </a:r>
          </a:p>
          <a:p>
            <a:r>
              <a:rPr lang="en-US" dirty="0">
                <a:latin typeface="+mj-lt"/>
              </a:rPr>
              <a:t>Club Officer elections- fall 2023  Any volunteers to run club? Start thinking about it. Nominations by August.  Two year term.</a:t>
            </a:r>
          </a:p>
          <a:p>
            <a:r>
              <a:rPr lang="en-US" dirty="0">
                <a:latin typeface="+mj-lt"/>
              </a:rPr>
              <a:t>Summer Picnic- June 17.  QTH Janice Enloe, 11-2.</a:t>
            </a:r>
          </a:p>
          <a:p>
            <a:r>
              <a:rPr lang="en-US" dirty="0">
                <a:latin typeface="+mj-lt"/>
              </a:rPr>
              <a:t>Battery for club trailer- Ken- needed for our emergency preparedness- need to vote for payment $380.</a:t>
            </a:r>
          </a:p>
          <a:p>
            <a:r>
              <a:rPr lang="en-US" dirty="0">
                <a:latin typeface="+mj-lt"/>
              </a:rPr>
              <a:t>Fold in half table for club shed, longer 6’ table now in trailer with 3 chairs.  Looking for additional chairs for shed.- Joe needs reimbursement.</a:t>
            </a:r>
          </a:p>
          <a:p>
            <a:r>
              <a:rPr lang="en-US" dirty="0">
                <a:latin typeface="+mj-lt"/>
              </a:rPr>
              <a:t>New Twitter site- Dan.</a:t>
            </a:r>
          </a:p>
          <a:p>
            <a:r>
              <a:rPr lang="en-US" dirty="0">
                <a:latin typeface="+mj-lt"/>
              </a:rPr>
              <a:t>Expanded PIO duties- Dan to handle all public information. Giving up Secretary duties.</a:t>
            </a:r>
          </a:p>
          <a:p>
            <a:r>
              <a:rPr lang="en-US" dirty="0">
                <a:latin typeface="+mj-lt"/>
              </a:rPr>
              <a:t>Morgan Conklin has self-nominated for Vice-President position for upcoming elections. </a:t>
            </a:r>
          </a:p>
          <a:p>
            <a:endParaRPr lang="en-US" dirty="0">
              <a:latin typeface="+mj-lt"/>
            </a:endParaRPr>
          </a:p>
          <a:p>
            <a:pPr marL="0" indent="0">
              <a:buNone/>
            </a:pPr>
            <a:endParaRPr lang="en-US" dirty="0">
              <a:latin typeface="+mj-lt"/>
            </a:endParaRPr>
          </a:p>
          <a:p>
            <a:endParaRPr lang="en-US" dirty="0">
              <a:latin typeface="+mj-lt"/>
            </a:endParaRPr>
          </a:p>
          <a:p>
            <a:endParaRPr lang="en-US" dirty="0"/>
          </a:p>
          <a:p>
            <a:pPr marL="0" indent="0">
              <a:buNone/>
            </a:pPr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805805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3A84EA-8382-C34E-26D8-2E6E41E334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000" dirty="0"/>
              <a:t>Calendar for 2023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35EA1813-64A4-197D-2AA3-89DCAA592C7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2325757" y="1144988"/>
            <a:ext cx="4246493" cy="4766234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en-US" sz="1400" dirty="0"/>
              <a:t>January 12: General Business Meeting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400" dirty="0"/>
              <a:t>January 14: Breakfast Social 50/50 raffle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400" dirty="0"/>
              <a:t>January 28/29: Winter Field- Phil Brunner</a:t>
            </a:r>
          </a:p>
          <a:p>
            <a:pPr marL="0" indent="0">
              <a:spcBef>
                <a:spcPts val="0"/>
              </a:spcBef>
              <a:buNone/>
            </a:pPr>
            <a:endParaRPr lang="en-US" sz="1400" dirty="0"/>
          </a:p>
          <a:p>
            <a:pPr marL="0" indent="0">
              <a:spcBef>
                <a:spcPts val="0"/>
              </a:spcBef>
              <a:buNone/>
            </a:pPr>
            <a:r>
              <a:rPr lang="en-US" sz="1400" dirty="0"/>
              <a:t>February 9: General Business Meeting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400" dirty="0"/>
              <a:t>February 11: Breakfast Social 50/50 raffle</a:t>
            </a:r>
          </a:p>
          <a:p>
            <a:pPr marL="0" indent="0">
              <a:spcBef>
                <a:spcPts val="0"/>
              </a:spcBef>
              <a:buNone/>
            </a:pPr>
            <a:endParaRPr lang="en-US" sz="1400" dirty="0"/>
          </a:p>
          <a:p>
            <a:pPr marL="0" indent="0">
              <a:spcBef>
                <a:spcPts val="0"/>
              </a:spcBef>
              <a:buNone/>
            </a:pPr>
            <a:r>
              <a:rPr lang="en-US" sz="1400" dirty="0"/>
              <a:t>March 4: Soldering Clinic- Morgan Conklin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400" dirty="0"/>
              <a:t>March 9: General Business Meeting</a:t>
            </a:r>
          </a:p>
          <a:p>
            <a:pPr marL="0" indent="0">
              <a:spcBef>
                <a:spcPts val="0"/>
              </a:spcBef>
              <a:buNone/>
            </a:pPr>
            <a:endParaRPr lang="en-US" sz="1400" dirty="0"/>
          </a:p>
          <a:p>
            <a:pPr marL="0" indent="0">
              <a:spcBef>
                <a:spcPts val="0"/>
              </a:spcBef>
              <a:buNone/>
            </a:pPr>
            <a:r>
              <a:rPr lang="en-US" sz="1400" dirty="0"/>
              <a:t>April 13: General Business Meeting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400" dirty="0"/>
              <a:t>April 29: STEM Celebration-Joe</a:t>
            </a:r>
          </a:p>
          <a:p>
            <a:pPr marL="0" indent="0">
              <a:spcBef>
                <a:spcPts val="0"/>
              </a:spcBef>
              <a:buNone/>
            </a:pPr>
            <a:endParaRPr lang="en-US" sz="1400" dirty="0"/>
          </a:p>
          <a:p>
            <a:pPr marL="0" indent="0">
              <a:spcBef>
                <a:spcPts val="0"/>
              </a:spcBef>
              <a:buNone/>
            </a:pPr>
            <a:r>
              <a:rPr lang="en-US" sz="1400" dirty="0"/>
              <a:t>May 11: General Business Meeting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400" dirty="0"/>
              <a:t>May 20-21: Campout- Scott </a:t>
            </a:r>
            <a:r>
              <a:rPr lang="en-US" sz="1400" dirty="0" err="1"/>
              <a:t>Downard</a:t>
            </a:r>
            <a:endParaRPr lang="en-US" sz="1400" dirty="0"/>
          </a:p>
          <a:p>
            <a:pPr marL="0" indent="0">
              <a:spcBef>
                <a:spcPts val="0"/>
              </a:spcBef>
              <a:buNone/>
            </a:pPr>
            <a:endParaRPr lang="en-US" sz="1400" dirty="0"/>
          </a:p>
          <a:p>
            <a:pPr marL="0" indent="0">
              <a:spcBef>
                <a:spcPts val="0"/>
              </a:spcBef>
              <a:buNone/>
            </a:pPr>
            <a:r>
              <a:rPr lang="en-US" sz="1400" dirty="0"/>
              <a:t>June 3: Sacred Mtn Prayer Run- Dan Shearer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400" dirty="0"/>
              <a:t>June 8: General Business Meeting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400" dirty="0"/>
              <a:t>June 10: Riordan Mansion POTA- Janice Enloe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400" dirty="0"/>
              <a:t>June 17 Summer Picnic- QTH Janice Enloe, 11-2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400" dirty="0">
                <a:highlight>
                  <a:srgbClr val="FFFF00"/>
                </a:highlight>
              </a:rPr>
              <a:t>June 24/25: Field Day-</a:t>
            </a:r>
          </a:p>
          <a:p>
            <a:pPr marL="0" indent="0">
              <a:spcBef>
                <a:spcPts val="0"/>
              </a:spcBef>
              <a:buNone/>
            </a:pPr>
            <a:endParaRPr lang="en-US" sz="1400" dirty="0"/>
          </a:p>
          <a:p>
            <a:pPr marL="0" indent="0">
              <a:spcBef>
                <a:spcPts val="0"/>
              </a:spcBef>
              <a:buNone/>
            </a:pPr>
            <a:endParaRPr lang="en-US" sz="1400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5BFE06AC-AD24-9B98-8F59-BAC3A87027A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748670" y="1089439"/>
            <a:ext cx="4550194" cy="5003248"/>
          </a:xfrm>
        </p:spPr>
        <p:txBody>
          <a:bodyPr>
            <a:no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en-US" sz="1400" dirty="0"/>
              <a:t>July 4: Munds Park Parade??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400" dirty="0"/>
              <a:t>July 13: General Business Meeting</a:t>
            </a:r>
          </a:p>
          <a:p>
            <a:pPr marL="0" indent="0">
              <a:spcBef>
                <a:spcPts val="0"/>
              </a:spcBef>
              <a:buNone/>
            </a:pPr>
            <a:endParaRPr lang="en-US" sz="1400" dirty="0"/>
          </a:p>
          <a:p>
            <a:pPr marL="0" indent="0">
              <a:spcBef>
                <a:spcPts val="0"/>
              </a:spcBef>
              <a:buNone/>
            </a:pPr>
            <a:r>
              <a:rPr lang="en-US" sz="1400" dirty="0"/>
              <a:t>August 5: Flag2GC Bike Ride- Andrew, WA7DPS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400" dirty="0"/>
              <a:t>August 10: General Business Meeting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400" dirty="0"/>
              <a:t>August 12: BB/BS Half Marathon- Dan Shearer</a:t>
            </a:r>
          </a:p>
          <a:p>
            <a:pPr marL="0" indent="0">
              <a:spcBef>
                <a:spcPts val="0"/>
              </a:spcBef>
              <a:buNone/>
            </a:pPr>
            <a:endParaRPr lang="en-US" sz="1400" dirty="0"/>
          </a:p>
          <a:p>
            <a:pPr marL="0" indent="0">
              <a:spcBef>
                <a:spcPts val="0"/>
              </a:spcBef>
              <a:buNone/>
            </a:pPr>
            <a:r>
              <a:rPr lang="en-US" sz="1400" dirty="0"/>
              <a:t>September 4: Williams Labor Day Run- Glen Davis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400" dirty="0"/>
              <a:t>September 14: General Business Meeting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400" dirty="0"/>
              <a:t>September 16/17: Stagecoach 100 Run-Joe/Janice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400" dirty="0">
                <a:highlight>
                  <a:srgbClr val="FFFF00"/>
                </a:highlight>
              </a:rPr>
              <a:t>September 23: End of Summer Picnic </a:t>
            </a:r>
          </a:p>
          <a:p>
            <a:pPr marL="0" indent="0">
              <a:spcBef>
                <a:spcPts val="0"/>
              </a:spcBef>
              <a:buNone/>
            </a:pPr>
            <a:endParaRPr lang="en-US" sz="1400" dirty="0"/>
          </a:p>
          <a:p>
            <a:pPr marL="0" indent="0">
              <a:spcBef>
                <a:spcPts val="0"/>
              </a:spcBef>
              <a:buNone/>
            </a:pPr>
            <a:r>
              <a:rPr lang="en-US" sz="1400" dirty="0"/>
              <a:t>October 12: General Business Meeting-officer elections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400" dirty="0"/>
              <a:t>October 14: </a:t>
            </a:r>
            <a:r>
              <a:rPr lang="en-US" sz="1400" dirty="0" err="1"/>
              <a:t>Soulstice</a:t>
            </a:r>
            <a:r>
              <a:rPr lang="en-US" sz="1400" dirty="0"/>
              <a:t> Run- BB/BS- Bill Smith</a:t>
            </a:r>
          </a:p>
          <a:p>
            <a:pPr marL="0" indent="0">
              <a:spcBef>
                <a:spcPts val="0"/>
              </a:spcBef>
              <a:buNone/>
            </a:pPr>
            <a:endParaRPr lang="en-US" sz="1400" dirty="0"/>
          </a:p>
          <a:p>
            <a:pPr marL="0" indent="0">
              <a:spcBef>
                <a:spcPts val="0"/>
              </a:spcBef>
              <a:buNone/>
            </a:pPr>
            <a:r>
              <a:rPr lang="en-US" sz="1400" dirty="0"/>
              <a:t>November TBD: Girls on the Run- Glen Davis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400" dirty="0"/>
              <a:t>November 9: General Business Meeting</a:t>
            </a:r>
          </a:p>
          <a:p>
            <a:pPr marL="0" indent="0">
              <a:spcBef>
                <a:spcPts val="0"/>
              </a:spcBef>
              <a:buNone/>
            </a:pPr>
            <a:endParaRPr lang="en-US" sz="1400" dirty="0"/>
          </a:p>
          <a:p>
            <a:pPr marL="0" indent="0">
              <a:spcBef>
                <a:spcPts val="0"/>
              </a:spcBef>
              <a:buNone/>
            </a:pPr>
            <a:r>
              <a:rPr lang="en-US" sz="1400" dirty="0"/>
              <a:t>December 3: </a:t>
            </a:r>
            <a:r>
              <a:rPr lang="en-US" sz="1400" dirty="0" err="1"/>
              <a:t>Skywarn</a:t>
            </a:r>
            <a:r>
              <a:rPr lang="en-US" sz="1400" dirty="0"/>
              <a:t> Recognition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400" dirty="0">
                <a:highlight>
                  <a:srgbClr val="FFFF00"/>
                </a:highlight>
              </a:rPr>
              <a:t>December 9: Holiday Party/Pot Luck; </a:t>
            </a:r>
          </a:p>
        </p:txBody>
      </p:sp>
    </p:spTree>
    <p:extLst>
      <p:ext uri="{BB962C8B-B14F-4D97-AF65-F5344CB8AC3E}">
        <p14:creationId xmlns:p14="http://schemas.microsoft.com/office/powerpoint/2010/main" val="135801194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9148E1-AAF1-5CD3-78BE-F0DBA515CD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586319"/>
          </a:xfrm>
        </p:spPr>
        <p:txBody>
          <a:bodyPr>
            <a:normAutofit/>
          </a:bodyPr>
          <a:lstStyle/>
          <a:p>
            <a:r>
              <a:rPr lang="en-US" sz="2400" dirty="0"/>
              <a:t>Public Service Events- who benefits?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2BBB60AD-CC9E-4298-FCEA-DB478D441F5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497114" y="1210429"/>
            <a:ext cx="8915400" cy="3777622"/>
          </a:xfrm>
        </p:spPr>
        <p:txBody>
          <a:bodyPr>
            <a:normAutofit/>
          </a:bodyPr>
          <a:lstStyle/>
          <a:p>
            <a:pPr algn="l"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14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STEM Event- Science, Technology, Engineering, and Math event- K-12 graders</a:t>
            </a:r>
            <a:endParaRPr lang="en-US" sz="1400" b="0" i="0" dirty="0">
              <a:solidFill>
                <a:srgbClr val="222222"/>
              </a:solidFill>
              <a:effectLst/>
              <a:latin typeface="Arial" panose="020B0604020202020204" pitchFamily="34" charset="0"/>
            </a:endParaRPr>
          </a:p>
          <a:p>
            <a:pPr algn="l"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1400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SkyWarn</a:t>
            </a:r>
            <a:r>
              <a:rPr lang="en-US" sz="14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- National Weather Service</a:t>
            </a:r>
            <a:endParaRPr lang="en-US" sz="1400" b="0" i="0" dirty="0">
              <a:solidFill>
                <a:srgbClr val="222222"/>
              </a:solidFill>
              <a:effectLst/>
              <a:latin typeface="Arial" panose="020B0604020202020204" pitchFamily="34" charset="0"/>
            </a:endParaRPr>
          </a:p>
          <a:p>
            <a:pPr algn="l"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14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Sacred Mountain Prayer Run- NACA programs i.e. Reach UR Life Suicide Prevention, Wellness Center, Lasting Indigenous Family Enrichment, and Pathways Programs</a:t>
            </a:r>
            <a:endParaRPr lang="en-US" sz="1400" b="0" i="0" dirty="0">
              <a:solidFill>
                <a:srgbClr val="222222"/>
              </a:solidFill>
              <a:effectLst/>
              <a:latin typeface="Arial" panose="020B0604020202020204" pitchFamily="34" charset="0"/>
            </a:endParaRPr>
          </a:p>
          <a:p>
            <a:pPr algn="l"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14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Flagstaff to Grand Canyon Bike Ride- Fundraiser for Marine Corp Charities</a:t>
            </a:r>
            <a:endParaRPr lang="en-US" sz="1400" b="0" i="0" dirty="0">
              <a:solidFill>
                <a:srgbClr val="222222"/>
              </a:solidFill>
              <a:effectLst/>
              <a:latin typeface="Arial" panose="020B0604020202020204" pitchFamily="34" charset="0"/>
            </a:endParaRPr>
          </a:p>
          <a:p>
            <a:pPr algn="l"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14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Big Brother/Big Sister Half Marathon- Big Brother/Big Sister organization</a:t>
            </a:r>
            <a:endParaRPr lang="en-US" sz="1400" b="0" i="0" dirty="0">
              <a:solidFill>
                <a:srgbClr val="222222"/>
              </a:solidFill>
              <a:effectLst/>
              <a:latin typeface="Arial" panose="020B0604020202020204" pitchFamily="34" charset="0"/>
            </a:endParaRPr>
          </a:p>
          <a:p>
            <a:pPr algn="l"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14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Stagecoach 100 Trail Run- Fundraiser for the Az Trails Association</a:t>
            </a:r>
            <a:endParaRPr lang="en-US" sz="1400" b="0" i="0" dirty="0">
              <a:solidFill>
                <a:srgbClr val="222222"/>
              </a:solidFill>
              <a:effectLst/>
              <a:latin typeface="Arial" panose="020B0604020202020204" pitchFamily="34" charset="0"/>
            </a:endParaRPr>
          </a:p>
          <a:p>
            <a:pPr algn="l"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14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Labor Day Run, Williams- Proceeds benefit the Williams Lions Club vision services program</a:t>
            </a:r>
            <a:endParaRPr lang="en-US" sz="1400" b="0" i="0" dirty="0">
              <a:solidFill>
                <a:srgbClr val="222222"/>
              </a:solidFill>
              <a:effectLst/>
              <a:latin typeface="Arial" panose="020B0604020202020204" pitchFamily="34" charset="0"/>
            </a:endParaRPr>
          </a:p>
          <a:p>
            <a:pPr algn="l"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1400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Soulstice</a:t>
            </a:r>
            <a:r>
              <a:rPr lang="en-US" sz="14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Run- Big Brother/Big Sister organization</a:t>
            </a:r>
          </a:p>
          <a:p>
            <a:pPr algn="l"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rgbClr val="000000"/>
                </a:solidFill>
                <a:latin typeface="Arial" panose="020B0604020202020204" pitchFamily="34" charset="0"/>
              </a:rPr>
              <a:t>Girls on the Run- local girls Grades 3-8, program fostering physical, emotional, social health of girls to help them navigate life events in a positive manner</a:t>
            </a:r>
            <a:endParaRPr lang="en-US" sz="1400" b="0" i="0" dirty="0">
              <a:solidFill>
                <a:srgbClr val="222222"/>
              </a:solidFill>
              <a:effectLst/>
              <a:latin typeface="Arial" panose="020B0604020202020204" pitchFamily="34" charset="0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7808387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CE71CE-C8AF-650E-9BF9-9C504F7E30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89212" y="702487"/>
            <a:ext cx="8911687" cy="457720"/>
          </a:xfrm>
        </p:spPr>
        <p:txBody>
          <a:bodyPr>
            <a:normAutofit fontScale="90000"/>
          </a:bodyPr>
          <a:lstStyle/>
          <a:p>
            <a:r>
              <a:rPr lang="en-US" sz="2400" dirty="0"/>
              <a:t>Technical Talk with Joe Hobart, W7LUX</a:t>
            </a:r>
            <a:br>
              <a:rPr lang="en-US" sz="2400" dirty="0"/>
            </a:br>
            <a:endParaRPr lang="en-US" sz="24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37981A9-B0C5-7DBC-A02A-4D9C9952E77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85499" y="1294804"/>
            <a:ext cx="8915400" cy="4746399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en-US" sz="2800" dirty="0"/>
              <a:t>	</a:t>
            </a:r>
            <a:r>
              <a:rPr lang="en-US" sz="2000" dirty="0"/>
              <a:t>Half hour program @1830 before the General Business Meeting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2000" dirty="0"/>
              <a:t>	Digital Radio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2000" dirty="0"/>
              <a:t>	What’s new in HAM radio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2000" dirty="0"/>
              <a:t>	Antenna talk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2000" dirty="0"/>
              <a:t>	Understanding the Bands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2000" dirty="0"/>
              <a:t>	Q&amp;A: Got a technical question?  Joe is here to help</a:t>
            </a:r>
          </a:p>
          <a:p>
            <a:pPr marL="0" indent="0">
              <a:spcBef>
                <a:spcPts val="0"/>
              </a:spcBef>
              <a:buNone/>
            </a:pPr>
            <a:endParaRPr lang="en-US" sz="2000" dirty="0"/>
          </a:p>
          <a:p>
            <a:pPr marL="0" indent="0">
              <a:spcBef>
                <a:spcPts val="0"/>
              </a:spcBef>
              <a:buNone/>
            </a:pPr>
            <a:endParaRPr lang="en-US" sz="2000" dirty="0"/>
          </a:p>
          <a:p>
            <a:pPr marL="0" indent="0">
              <a:spcBef>
                <a:spcPts val="0"/>
              </a:spcBef>
              <a:buNone/>
            </a:pPr>
            <a:endParaRPr lang="en-US" sz="2000" dirty="0"/>
          </a:p>
          <a:p>
            <a:pPr marL="0" indent="0">
              <a:buNone/>
            </a:pPr>
            <a:r>
              <a:rPr lang="en-US" dirty="0"/>
              <a:t>	</a:t>
            </a:r>
          </a:p>
        </p:txBody>
      </p:sp>
    </p:spTree>
    <p:extLst>
      <p:ext uri="{BB962C8B-B14F-4D97-AF65-F5344CB8AC3E}">
        <p14:creationId xmlns:p14="http://schemas.microsoft.com/office/powerpoint/2010/main" val="344304424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543E43-DF43-9F93-A31F-431904ACA5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704358"/>
          </a:xfrm>
        </p:spPr>
        <p:txBody>
          <a:bodyPr>
            <a:normAutofit/>
          </a:bodyPr>
          <a:lstStyle/>
          <a:p>
            <a:r>
              <a:rPr lang="en-US" sz="2400" dirty="0"/>
              <a:t>Upcoming Events: Events in the next three months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F02F00F-8D6D-95DC-FDEA-FD6742C1084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92925" y="1429242"/>
            <a:ext cx="8915400" cy="4686886"/>
          </a:xfrm>
        </p:spPr>
        <p:txBody>
          <a:bodyPr/>
          <a:lstStyle/>
          <a:p>
            <a:pPr marL="0" indent="0">
              <a:spcBef>
                <a:spcPts val="0"/>
              </a:spcBef>
              <a:buNone/>
            </a:pPr>
            <a:r>
              <a:rPr lang="en-US" sz="1800" dirty="0"/>
              <a:t>June 3: Sacred Mtn Prayer Run- Dan Shearer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800" dirty="0"/>
              <a:t>June 8: General Business Meeting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800" dirty="0"/>
              <a:t>June 10: Riordan Mansion POTA- Janice Enloe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800" dirty="0"/>
              <a:t>June 17 Summer Picnic- QTH Janice Enloe, 11-2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800" dirty="0">
                <a:highlight>
                  <a:srgbClr val="FFFF00"/>
                </a:highlight>
              </a:rPr>
              <a:t>June 24/25: Field Day-</a:t>
            </a:r>
          </a:p>
          <a:p>
            <a:pPr marL="0" indent="0">
              <a:spcBef>
                <a:spcPts val="0"/>
              </a:spcBef>
              <a:buNone/>
            </a:pPr>
            <a:endParaRPr lang="en-US" sz="1800" dirty="0"/>
          </a:p>
          <a:p>
            <a:pPr marL="0" indent="0">
              <a:spcBef>
                <a:spcPts val="0"/>
              </a:spcBef>
              <a:buNone/>
            </a:pPr>
            <a:r>
              <a:rPr lang="en-US" sz="1800" dirty="0"/>
              <a:t>July 4: Munds Park Parade??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800" dirty="0"/>
              <a:t>July 13: General Business Meeting</a:t>
            </a:r>
          </a:p>
          <a:p>
            <a:pPr marL="0" indent="0">
              <a:spcBef>
                <a:spcPts val="0"/>
              </a:spcBef>
              <a:buNone/>
            </a:pPr>
            <a:endParaRPr lang="en-US" sz="1800" dirty="0"/>
          </a:p>
          <a:p>
            <a:pPr marL="0" indent="0">
              <a:spcBef>
                <a:spcPts val="0"/>
              </a:spcBef>
              <a:buNone/>
            </a:pPr>
            <a:r>
              <a:rPr lang="en-US" sz="1800" dirty="0"/>
              <a:t>August 5: Flag2GC Bike Ride- Andrew, WA7DPS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800" dirty="0"/>
              <a:t>August 10: General Business Meeting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800" dirty="0"/>
              <a:t>August 12: BB/BS Half Marathon- Dan Shearer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4451754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6F9D5E-E2D1-9FD3-DC87-58B96F6DE4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502163"/>
          </a:xfrm>
        </p:spPr>
        <p:txBody>
          <a:bodyPr>
            <a:normAutofit/>
          </a:bodyPr>
          <a:lstStyle/>
          <a:p>
            <a:r>
              <a:rPr lang="en-US" sz="2400" dirty="0"/>
              <a:t>ARES Report- Joe Hobart W7LUX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0458BA9-8D57-38B3-990D-94B4E15E2A9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89212" y="1209860"/>
            <a:ext cx="8915400" cy="5298516"/>
          </a:xfrm>
        </p:spPr>
        <p:txBody>
          <a:bodyPr/>
          <a:lstStyle/>
          <a:p>
            <a:r>
              <a:rPr lang="en-US" dirty="0"/>
              <a:t>Great American Shakeout</a:t>
            </a:r>
          </a:p>
          <a:p>
            <a:r>
              <a:rPr lang="en-US" dirty="0"/>
              <a:t>Nets- ARES, </a:t>
            </a:r>
            <a:r>
              <a:rPr lang="en-US" dirty="0" err="1"/>
              <a:t>SkyWarn</a:t>
            </a:r>
            <a:r>
              <a:rPr lang="en-US" dirty="0"/>
              <a:t>, </a:t>
            </a:r>
            <a:r>
              <a:rPr lang="en-US" dirty="0" err="1"/>
              <a:t>RimLink</a:t>
            </a:r>
            <a:endParaRPr lang="en-US" dirty="0"/>
          </a:p>
          <a:p>
            <a:r>
              <a:rPr lang="en-US" dirty="0"/>
              <a:t>POTA, SOTA, IOTA, WLOTA</a:t>
            </a:r>
            <a:r>
              <a:rPr lang="en-US"/>
              <a:t>, BOTA, VOTA </a:t>
            </a:r>
            <a:r>
              <a:rPr lang="en-US" dirty="0"/>
              <a:t>activations</a:t>
            </a:r>
          </a:p>
          <a:p>
            <a:r>
              <a:rPr lang="en-US" dirty="0"/>
              <a:t>Public Service Events</a:t>
            </a:r>
          </a:p>
          <a:p>
            <a:r>
              <a:rPr lang="en-US" dirty="0"/>
              <a:t>Emergency Operations Events</a:t>
            </a:r>
          </a:p>
          <a:p>
            <a:r>
              <a:rPr lang="en-US" dirty="0"/>
              <a:t>Traffic Net</a:t>
            </a:r>
          </a:p>
          <a:p>
            <a:r>
              <a:rPr lang="en-US" dirty="0"/>
              <a:t>RACES Net</a:t>
            </a:r>
          </a:p>
          <a:p>
            <a:r>
              <a:rPr lang="en-US" dirty="0"/>
              <a:t>MARS</a:t>
            </a:r>
          </a:p>
          <a:p>
            <a:r>
              <a:rPr lang="en-US" dirty="0"/>
              <a:t>Winter Field Day/ June Field Day</a:t>
            </a:r>
          </a:p>
          <a:p>
            <a:r>
              <a:rPr lang="en-US" dirty="0"/>
              <a:t>Motorist assist</a:t>
            </a:r>
          </a:p>
          <a:p>
            <a:r>
              <a:rPr lang="en-US" dirty="0"/>
              <a:t>Contesting/DX contacts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8142157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9425E2-5013-6526-0E49-8CAC379678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92925" y="624109"/>
            <a:ext cx="8911687" cy="1336665"/>
          </a:xfrm>
        </p:spPr>
        <p:txBody>
          <a:bodyPr>
            <a:normAutofit/>
          </a:bodyPr>
          <a:lstStyle/>
          <a:p>
            <a:r>
              <a:rPr lang="en-US" sz="2700" dirty="0"/>
              <a:t>Final Comments/Open Forum</a:t>
            </a:r>
            <a:br>
              <a:rPr lang="en-US" sz="2400" dirty="0"/>
            </a:br>
            <a:endParaRPr lang="en-US" sz="24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A8A649D-468C-36E2-0A41-77439EEC1C8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2400" dirty="0"/>
              <a:t>Next Meeting:</a:t>
            </a:r>
          </a:p>
          <a:p>
            <a:pPr marL="0" indent="0">
              <a:buNone/>
            </a:pPr>
            <a:endParaRPr lang="en-US" sz="1050" dirty="0"/>
          </a:p>
          <a:p>
            <a:r>
              <a:rPr lang="en-US" dirty="0"/>
              <a:t>July 13    @ 1830 Technical Talk</a:t>
            </a:r>
          </a:p>
          <a:p>
            <a:r>
              <a:rPr lang="en-US" dirty="0"/>
              <a:t>		           1900 General Business</a:t>
            </a:r>
          </a:p>
          <a:p>
            <a:r>
              <a:rPr lang="en-US" dirty="0"/>
              <a:t>ZOOM and In Person, Janice Enloe home, 2885 </a:t>
            </a:r>
            <a:r>
              <a:rPr lang="en-US" dirty="0" err="1"/>
              <a:t>Kweo</a:t>
            </a:r>
            <a:r>
              <a:rPr lang="en-US" dirty="0"/>
              <a:t> </a:t>
            </a:r>
            <a:r>
              <a:rPr lang="en-US" dirty="0" err="1"/>
              <a:t>Trl</a:t>
            </a:r>
            <a:r>
              <a:rPr lang="en-US" dirty="0"/>
              <a:t>, Kachina Village</a:t>
            </a:r>
          </a:p>
          <a:p>
            <a:endParaRPr lang="en-US" dirty="0"/>
          </a:p>
          <a:p>
            <a:r>
              <a:rPr lang="en-US" dirty="0"/>
              <a:t>Goodnight</a:t>
            </a:r>
          </a:p>
          <a:p>
            <a:r>
              <a:rPr lang="en-US" dirty="0"/>
              <a:t>73’s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6098914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79DD85-AB56-090C-200C-FD94F48E2E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511520"/>
          </a:xfrm>
        </p:spPr>
        <p:txBody>
          <a:bodyPr>
            <a:normAutofit/>
          </a:bodyPr>
          <a:lstStyle/>
          <a:p>
            <a:r>
              <a:rPr lang="en-US" sz="2400" dirty="0"/>
              <a:t>Club Officers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960BC09A-9A74-23A4-62C7-956DF99C5A4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589212" y="1170899"/>
            <a:ext cx="3992732" cy="2442634"/>
          </a:xfrm>
        </p:spPr>
        <p:txBody>
          <a:bodyPr anchor="t"/>
          <a:lstStyle/>
          <a:p>
            <a:pPr>
              <a:spcBef>
                <a:spcPts val="0"/>
              </a:spcBef>
            </a:pPr>
            <a:endParaRPr lang="en-US" sz="1400" dirty="0"/>
          </a:p>
          <a:p>
            <a:pPr>
              <a:spcBef>
                <a:spcPts val="0"/>
              </a:spcBef>
            </a:pPr>
            <a:endParaRPr lang="en-US" sz="1400" dirty="0"/>
          </a:p>
          <a:p>
            <a:pPr>
              <a:spcBef>
                <a:spcPts val="0"/>
              </a:spcBef>
            </a:pPr>
            <a:r>
              <a:rPr lang="en-US" sz="1400" dirty="0"/>
              <a:t>Janice Enloe</a:t>
            </a:r>
          </a:p>
          <a:p>
            <a:pPr>
              <a:spcBef>
                <a:spcPts val="0"/>
              </a:spcBef>
            </a:pPr>
            <a:r>
              <a:rPr lang="en-US" sz="1400" dirty="0"/>
              <a:t>KI6WCK</a:t>
            </a:r>
          </a:p>
          <a:p>
            <a:pPr>
              <a:spcBef>
                <a:spcPts val="0"/>
              </a:spcBef>
            </a:pPr>
            <a:r>
              <a:rPr lang="en-US" sz="1400" dirty="0"/>
              <a:t>President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5B8A0D4-A887-03A5-28CB-62FA6B8EB8C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2589212" y="3290793"/>
            <a:ext cx="3240113" cy="2612232"/>
          </a:xfrm>
        </p:spPr>
        <p:txBody>
          <a:bodyPr>
            <a:normAutofit fontScale="47500" lnSpcReduction="20000"/>
          </a:bodyPr>
          <a:lstStyle/>
          <a:p>
            <a:pPr marL="0" indent="0">
              <a:spcBef>
                <a:spcPts val="0"/>
              </a:spcBef>
              <a:buNone/>
            </a:pPr>
            <a:endParaRPr lang="en-US" sz="1400" dirty="0"/>
          </a:p>
          <a:p>
            <a:pPr marL="0" indent="0">
              <a:spcBef>
                <a:spcPts val="0"/>
              </a:spcBef>
              <a:buNone/>
            </a:pPr>
            <a:endParaRPr lang="en-US" sz="1400" dirty="0"/>
          </a:p>
          <a:p>
            <a:pPr marL="0" indent="0">
              <a:spcBef>
                <a:spcPts val="0"/>
              </a:spcBef>
              <a:buNone/>
            </a:pPr>
            <a:endParaRPr lang="en-US" sz="1400" dirty="0"/>
          </a:p>
          <a:p>
            <a:pPr marL="0" indent="0">
              <a:spcBef>
                <a:spcPts val="0"/>
              </a:spcBef>
              <a:buNone/>
            </a:pPr>
            <a:endParaRPr lang="en-US" sz="1500" dirty="0"/>
          </a:p>
          <a:p>
            <a:pPr marL="0" indent="0">
              <a:spcBef>
                <a:spcPts val="0"/>
              </a:spcBef>
              <a:buNone/>
            </a:pPr>
            <a:endParaRPr lang="en-US" sz="1500" dirty="0"/>
          </a:p>
          <a:p>
            <a:pPr marL="0" indent="0">
              <a:spcBef>
                <a:spcPts val="0"/>
              </a:spcBef>
              <a:buNone/>
            </a:pPr>
            <a:endParaRPr lang="en-US" sz="1500" dirty="0"/>
          </a:p>
          <a:p>
            <a:pPr marL="0" indent="0">
              <a:spcBef>
                <a:spcPts val="0"/>
              </a:spcBef>
              <a:buNone/>
            </a:pPr>
            <a:endParaRPr lang="en-US" sz="2000" dirty="0"/>
          </a:p>
          <a:p>
            <a:pPr marL="0" indent="0">
              <a:spcBef>
                <a:spcPts val="0"/>
              </a:spcBef>
              <a:buNone/>
            </a:pPr>
            <a:endParaRPr lang="en-US" sz="2000" dirty="0"/>
          </a:p>
          <a:p>
            <a:pPr marL="0" indent="0">
              <a:spcBef>
                <a:spcPts val="0"/>
              </a:spcBef>
              <a:buNone/>
            </a:pPr>
            <a:r>
              <a:rPr lang="en-US" sz="2900" dirty="0"/>
              <a:t>Dan Shearer 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2900" dirty="0"/>
              <a:t>N7YIQ 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2900" dirty="0"/>
              <a:t>Secretary</a:t>
            </a:r>
          </a:p>
          <a:p>
            <a:pPr marL="0" indent="0">
              <a:buNone/>
            </a:pPr>
            <a:endParaRPr lang="en-US" sz="1400" dirty="0"/>
          </a:p>
          <a:p>
            <a:pPr marL="0" indent="0">
              <a:buNone/>
            </a:pPr>
            <a:r>
              <a:rPr lang="en-US" dirty="0"/>
              <a:t>					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	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C4631DE0-204F-C0A5-309B-86CD4A96DCD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7347750" y="1350176"/>
            <a:ext cx="3702736" cy="2110215"/>
          </a:xfrm>
        </p:spPr>
        <p:txBody>
          <a:bodyPr anchor="t"/>
          <a:lstStyle/>
          <a:p>
            <a:pPr marL="0" indent="0">
              <a:spcBef>
                <a:spcPts val="0"/>
              </a:spcBef>
              <a:buNone/>
            </a:pPr>
            <a:endParaRPr lang="en-US" sz="1400" dirty="0"/>
          </a:p>
          <a:p>
            <a:pPr marL="0" indent="0">
              <a:spcBef>
                <a:spcPts val="0"/>
              </a:spcBef>
              <a:buNone/>
            </a:pPr>
            <a:endParaRPr lang="en-US" sz="1400" dirty="0"/>
          </a:p>
          <a:p>
            <a:pPr marL="0" indent="0">
              <a:spcBef>
                <a:spcPts val="0"/>
              </a:spcBef>
              <a:buNone/>
            </a:pPr>
            <a:r>
              <a:rPr lang="en-US" sz="1400" dirty="0"/>
              <a:t>Glen Davis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400" dirty="0"/>
              <a:t>KG7YDJ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400" dirty="0"/>
              <a:t>Vice-President</a:t>
            </a:r>
          </a:p>
          <a:p>
            <a:endParaRPr lang="en-US" dirty="0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F4A82E67-4E6B-7BA6-67DF-FA85454E998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7282333" y="3460391"/>
            <a:ext cx="3240112" cy="2442634"/>
          </a:xfrm>
        </p:spPr>
        <p:txBody>
          <a:bodyPr>
            <a:normAutofit fontScale="47500" lnSpcReduction="20000"/>
          </a:bodyPr>
          <a:lstStyle/>
          <a:p>
            <a:pPr marL="0" indent="0">
              <a:spcBef>
                <a:spcPts val="0"/>
              </a:spcBef>
              <a:buNone/>
            </a:pPr>
            <a:endParaRPr lang="en-US" sz="1400" dirty="0"/>
          </a:p>
          <a:p>
            <a:pPr marL="0" indent="0">
              <a:spcBef>
                <a:spcPts val="0"/>
              </a:spcBef>
              <a:buNone/>
            </a:pPr>
            <a:endParaRPr lang="en-US" sz="1400" dirty="0"/>
          </a:p>
          <a:p>
            <a:pPr marL="0" indent="0">
              <a:spcBef>
                <a:spcPts val="0"/>
              </a:spcBef>
              <a:buNone/>
            </a:pPr>
            <a:endParaRPr lang="en-US" sz="1400" dirty="0"/>
          </a:p>
          <a:p>
            <a:pPr marL="0" indent="0">
              <a:spcBef>
                <a:spcPts val="0"/>
              </a:spcBef>
              <a:buNone/>
            </a:pPr>
            <a:endParaRPr lang="en-US" sz="1500" dirty="0"/>
          </a:p>
          <a:p>
            <a:pPr marL="0" indent="0">
              <a:spcBef>
                <a:spcPts val="0"/>
              </a:spcBef>
              <a:buNone/>
            </a:pPr>
            <a:endParaRPr lang="en-US" sz="1500" dirty="0"/>
          </a:p>
          <a:p>
            <a:pPr marL="0" indent="0">
              <a:spcBef>
                <a:spcPts val="0"/>
              </a:spcBef>
              <a:buNone/>
            </a:pPr>
            <a:endParaRPr lang="en-US" sz="2900" dirty="0"/>
          </a:p>
          <a:p>
            <a:pPr marL="0" indent="0">
              <a:spcBef>
                <a:spcPts val="0"/>
              </a:spcBef>
              <a:buNone/>
            </a:pPr>
            <a:r>
              <a:rPr lang="en-US" sz="2900" dirty="0"/>
              <a:t>Phil Brunner 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2900" dirty="0"/>
              <a:t>AE7OH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2900" dirty="0"/>
              <a:t>Treasurer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1F34887-0A40-3192-D45D-F5EBCB9DEF2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8684065" y="1682645"/>
            <a:ext cx="1746588" cy="1309941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7AFB2441-48B9-F329-437F-4BA787CF429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8684063" y="3893261"/>
            <a:ext cx="1746591" cy="1309943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72EECA7A-C405-3452-06EB-B7B890E418A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813307" y="3846378"/>
            <a:ext cx="1862729" cy="1397046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D93B752A-0EC6-B85A-0861-D439D888CC7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3815054" y="1582766"/>
            <a:ext cx="1860733" cy="13955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407078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E812D608-4690-A04C-047B-DA887B35FC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400" dirty="0"/>
              <a:t>Meeting Attendance May, 2023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0B37033-8CFE-1C1E-8071-66C62639AF3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2589212" y="1535373"/>
            <a:ext cx="2590113" cy="3417627"/>
          </a:xfrm>
        </p:spPr>
        <p:txBody>
          <a:bodyPr>
            <a:normAutofit/>
          </a:bodyPr>
          <a:lstStyle/>
          <a:p>
            <a:r>
              <a:rPr lang="en-US" sz="1600" dirty="0"/>
              <a:t>Janice KI6WCK</a:t>
            </a:r>
          </a:p>
          <a:p>
            <a:r>
              <a:rPr lang="en-US" sz="1600" dirty="0"/>
              <a:t>Dan N7YIQ</a:t>
            </a:r>
          </a:p>
          <a:p>
            <a:r>
              <a:rPr lang="en-US" sz="1600" dirty="0"/>
              <a:t>Joe W7LUX</a:t>
            </a:r>
          </a:p>
          <a:p>
            <a:r>
              <a:rPr lang="en-US" sz="1600" dirty="0"/>
              <a:t>Phil AE7OH</a:t>
            </a:r>
          </a:p>
          <a:p>
            <a:r>
              <a:rPr lang="en-US" sz="1600" dirty="0"/>
              <a:t>Bobbi W6HQJ</a:t>
            </a:r>
          </a:p>
          <a:p>
            <a:r>
              <a:rPr lang="en-US" sz="1600" dirty="0"/>
              <a:t>Ken W7SS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49DB3AFC-C613-0958-2DEE-6CCF1D36E42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522794" y="1535373"/>
            <a:ext cx="3164006" cy="2965243"/>
          </a:xfrm>
        </p:spPr>
        <p:txBody>
          <a:bodyPr>
            <a:normAutofit/>
          </a:bodyPr>
          <a:lstStyle/>
          <a:p>
            <a:r>
              <a:rPr lang="en-US" sz="1600" dirty="0"/>
              <a:t>Peter W7BGG</a:t>
            </a:r>
          </a:p>
          <a:p>
            <a:r>
              <a:rPr lang="en-US" sz="1600" dirty="0"/>
              <a:t>Lou W7KFT</a:t>
            </a:r>
          </a:p>
          <a:p>
            <a:r>
              <a:rPr lang="en-US" sz="1600" dirty="0"/>
              <a:t>Al AB6VO</a:t>
            </a:r>
          </a:p>
          <a:p>
            <a:r>
              <a:rPr lang="en-US" sz="1600" dirty="0"/>
              <a:t>Morgan KI7WTS</a:t>
            </a:r>
          </a:p>
          <a:p>
            <a:r>
              <a:rPr lang="en-US" sz="1600" dirty="0"/>
              <a:t>Rich W4PFC</a:t>
            </a:r>
          </a:p>
          <a:p>
            <a:r>
              <a:rPr lang="en-US" sz="1600" dirty="0"/>
              <a:t>Andrew WA7DPS</a:t>
            </a:r>
          </a:p>
          <a:p>
            <a:pPr marL="0" indent="0">
              <a:buNone/>
            </a:pPr>
            <a:endParaRPr lang="en-US" sz="1600" dirty="0"/>
          </a:p>
          <a:p>
            <a:pPr marL="0" indent="0">
              <a:buNone/>
            </a:pPr>
            <a:endParaRPr lang="en-US" sz="1600" dirty="0"/>
          </a:p>
          <a:p>
            <a:pPr marL="0" indent="0">
              <a:buNone/>
            </a:pPr>
            <a:endParaRPr lang="en-US" sz="1400" dirty="0"/>
          </a:p>
          <a:p>
            <a:endParaRPr lang="en-US" sz="1400" dirty="0"/>
          </a:p>
          <a:p>
            <a:pPr marL="0" indent="0">
              <a:buNone/>
            </a:pPr>
            <a:endParaRPr lang="en-US" sz="1400" dirty="0"/>
          </a:p>
          <a:p>
            <a:endParaRPr lang="en-US" sz="1400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410855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A5087F-1B94-2B88-1B89-971B0F1C19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Introductions-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DC02D42-8529-FE6E-2BA6-99B65737A9CB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/>
              <a:t>New members?</a:t>
            </a:r>
          </a:p>
          <a:p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05EE69F-D295-1C06-23DD-78B68E1046B4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/>
              <a:t>New call signs?</a:t>
            </a:r>
          </a:p>
        </p:txBody>
      </p:sp>
    </p:spTree>
    <p:extLst>
      <p:ext uri="{BB962C8B-B14F-4D97-AF65-F5344CB8AC3E}">
        <p14:creationId xmlns:p14="http://schemas.microsoft.com/office/powerpoint/2010/main" val="390905963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9B4730-EAEB-7A7D-773D-693FF3F07E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92924" y="398899"/>
            <a:ext cx="8911687" cy="413901"/>
          </a:xfrm>
        </p:spPr>
        <p:txBody>
          <a:bodyPr>
            <a:noAutofit/>
          </a:bodyPr>
          <a:lstStyle/>
          <a:p>
            <a:r>
              <a:rPr lang="en-US" sz="2400" dirty="0"/>
              <a:t>Secretary’s Report: Dan Shearer, N7YIQ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E5C6A8E-9A42-B6B5-D8EB-A04311B6DD4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2521485" y="868680"/>
            <a:ext cx="4385303" cy="5328920"/>
          </a:xfrm>
        </p:spPr>
        <p:txBody>
          <a:bodyPr>
            <a:normAutofit fontScale="25000" lnSpcReduction="20000"/>
          </a:bodyPr>
          <a:lstStyle/>
          <a:p>
            <a:pPr marL="0" indent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US" sz="5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Minutes of the Coconino Amateur Radio Club</a:t>
            </a:r>
          </a:p>
          <a:p>
            <a:pPr marL="0" indent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endParaRPr lang="en-US" sz="5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US" sz="5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5/11/2023</a:t>
            </a:r>
          </a:p>
          <a:p>
            <a:pPr marL="0" indent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endParaRPr lang="en-US" sz="5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US" sz="5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Meeting called to order at 1908 hours on Zoom via a virtual environment and at Janice’s residence by</a:t>
            </a:r>
          </a:p>
          <a:p>
            <a:pPr marL="0" indent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US" sz="5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Pres Janice KI6WCK. Roll was obtained via a check-in while online and in person. 12 Members present.</a:t>
            </a:r>
          </a:p>
          <a:p>
            <a:pPr marL="0" indent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US" sz="5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President’s Report: Intros - Janice. The club had a “tech talk” at 1830 prior to the meeting. Intro</a:t>
            </a:r>
          </a:p>
          <a:p>
            <a:pPr marL="0" indent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US" sz="5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Rich – W4PFC – a new member.</a:t>
            </a:r>
          </a:p>
          <a:p>
            <a:pPr marL="0" indent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US" sz="5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Vice-President’s Report: None.</a:t>
            </a:r>
          </a:p>
          <a:p>
            <a:pPr marL="0" indent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US" sz="5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Secretary&amp;#39;s Report: The minutes were presented by Dan. A motion to accept the minutes as</a:t>
            </a:r>
          </a:p>
          <a:p>
            <a:pPr marL="0" indent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US" sz="5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changed by Ken W7SS. 2 </a:t>
            </a:r>
            <a:r>
              <a:rPr lang="en-US" sz="56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nd</a:t>
            </a:r>
            <a:r>
              <a:rPr lang="en-US" sz="5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by Andrew WA7DPS – Motion passed.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6638731-13DF-476A-5AF3-6C7692DE166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7190746" y="868680"/>
            <a:ext cx="4385303" cy="5271770"/>
          </a:xfrm>
        </p:spPr>
        <p:txBody>
          <a:bodyPr>
            <a:noAutofit/>
          </a:bodyPr>
          <a:lstStyle/>
          <a:p>
            <a:pPr marL="0" indent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US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Treasurer’s Report for May 2023</a:t>
            </a:r>
          </a:p>
          <a:p>
            <a:pPr marL="0" indent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US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Income $ 85.00:</a:t>
            </a:r>
          </a:p>
          <a:p>
            <a:pPr marL="0" indent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US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Member Dues for 2023 ..........................………… $85.00</a:t>
            </a:r>
          </a:p>
          <a:p>
            <a:pPr marL="0" indent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US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Expenses $ 0</a:t>
            </a:r>
          </a:p>
          <a:p>
            <a:pPr marL="0" indent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US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Balance on 4/1/2023 …..……..…...……….……. $6917.66</a:t>
            </a:r>
          </a:p>
          <a:p>
            <a:pPr marL="0" indent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US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Income …………………………………………………...… $ 85.00</a:t>
            </a:r>
          </a:p>
          <a:p>
            <a:pPr marL="0" indent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US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Expense …………………………………….…………….….. $ 0.00</a:t>
            </a:r>
          </a:p>
          <a:p>
            <a:pPr marL="0" indent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US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Ending Balance on 5/1/2023 …………….……..…...………………………………..…… $7002.66</a:t>
            </a:r>
          </a:p>
          <a:p>
            <a:pPr marL="0" indent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US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CARC Membership Report:</a:t>
            </a:r>
          </a:p>
          <a:p>
            <a:pPr marL="0" indent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US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Life Members: 3</a:t>
            </a:r>
          </a:p>
          <a:p>
            <a:pPr marL="0" indent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US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Paid members as of 5/5/2023: 45</a:t>
            </a:r>
          </a:p>
          <a:p>
            <a:pPr marL="0" indent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US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Currently Unpaid but have</a:t>
            </a:r>
          </a:p>
          <a:p>
            <a:pPr marL="0" indent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US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all member privileges until 7/1/2023: 5</a:t>
            </a:r>
          </a:p>
          <a:p>
            <a:pPr marL="0" indent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US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TOTAL 53</a:t>
            </a:r>
          </a:p>
          <a:p>
            <a:pPr marL="0" indent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US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Motion to accept the Treasurer’s report – Morgan KI7WTS – 2 </a:t>
            </a:r>
            <a:r>
              <a:rPr lang="en-US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nd</a:t>
            </a:r>
            <a:r>
              <a:rPr lang="en-US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Ken W7SS – Motion passed.</a:t>
            </a:r>
          </a:p>
          <a:p>
            <a:pPr marL="0" indent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US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Any changes for Address or phone number – Send to Bobbi.</a:t>
            </a:r>
            <a:endParaRPr lang="en-US" sz="1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3116957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2FA55E-0D11-0444-8996-A4460C1CD3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530435"/>
          </a:xfrm>
        </p:spPr>
        <p:txBody>
          <a:bodyPr>
            <a:normAutofit/>
          </a:bodyPr>
          <a:lstStyle/>
          <a:p>
            <a:r>
              <a:rPr lang="en-US" sz="2400" dirty="0"/>
              <a:t>Secretary Report, </a:t>
            </a:r>
            <a:r>
              <a:rPr lang="en-US" sz="2400" dirty="0" err="1"/>
              <a:t>con’t</a:t>
            </a:r>
            <a:endParaRPr lang="en-US" sz="24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DE4E053-3F9A-3653-486A-7333579CED0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2589212" y="1237673"/>
            <a:ext cx="4313864" cy="5129260"/>
          </a:xfrm>
        </p:spPr>
        <p:txBody>
          <a:bodyPr>
            <a:noAutofit/>
          </a:bodyPr>
          <a:lstStyle/>
          <a:p>
            <a:pPr marL="0" indent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US" sz="14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Continuing Events:</a:t>
            </a:r>
          </a:p>
          <a:p>
            <a:pPr marL="0" indent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US" sz="1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ARES/</a:t>
            </a:r>
            <a:r>
              <a:rPr lang="en-US" sz="14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Skywarn</a:t>
            </a:r>
            <a:r>
              <a:rPr lang="en-US" sz="1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– still doing this on Wednesday at 1900 hours</a:t>
            </a:r>
          </a:p>
          <a:p>
            <a:pPr marL="0" indent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US" sz="1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RACES net is every Sunday morning at 0730 on HF 80 meters 3.990 MHz +/- a few for possible traffic.</a:t>
            </a:r>
          </a:p>
          <a:p>
            <a:pPr marL="0" indent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US" sz="1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John N7MLS still doing </a:t>
            </a:r>
            <a:r>
              <a:rPr lang="en-US" sz="14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RimLink</a:t>
            </a:r>
            <a:r>
              <a:rPr lang="en-US" sz="1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but wasn’t there this last time.</a:t>
            </a:r>
          </a:p>
          <a:p>
            <a:pPr marL="0" indent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US" sz="14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Old Business:</a:t>
            </a:r>
          </a:p>
          <a:p>
            <a:pPr marL="0" indent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US" sz="1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STEM – 29 April – was at the Fairgrounds – We did Morse code for the kids and some ionosphere stuff too.</a:t>
            </a:r>
          </a:p>
          <a:p>
            <a:pPr marL="0" indent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US" sz="1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Flag2GC 2023 – returning to the original route – still need volunteers – partnering with the Maricopa group for more volunteers – 10 to 15 people make this work. Contact Andrew.</a:t>
            </a:r>
          </a:p>
          <a:p>
            <a:pPr marL="0" indent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endParaRPr lang="en-US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C33FA6E-8FF6-5275-4120-72606FD91C6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7190747" y="1230295"/>
            <a:ext cx="4313864" cy="4673549"/>
          </a:xfrm>
        </p:spPr>
        <p:txBody>
          <a:bodyPr>
            <a:normAutofit/>
          </a:bodyPr>
          <a:lstStyle/>
          <a:p>
            <a:pPr marL="0" indent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US" sz="1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CARC campout south of Williams on May 20/21 – Fridays the 19 </a:t>
            </a:r>
            <a:r>
              <a:rPr lang="en-US" sz="14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</a:t>
            </a:r>
            <a:r>
              <a:rPr lang="en-US" sz="1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there will be a setup in that area. We have a few areas to work stations</a:t>
            </a:r>
          </a:p>
          <a:p>
            <a:pPr marL="0" indent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US" sz="1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Flagstaff </a:t>
            </a:r>
            <a:r>
              <a:rPr lang="en-US" sz="14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HamFest</a:t>
            </a:r>
            <a:r>
              <a:rPr lang="en-US" sz="1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at Sinagua Middle school on July 15 </a:t>
            </a:r>
            <a:r>
              <a:rPr lang="en-US" sz="14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th.</a:t>
            </a:r>
            <a:r>
              <a:rPr lang="en-US" sz="1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Hours 7 – 3.</a:t>
            </a:r>
          </a:p>
          <a:p>
            <a:pPr marL="0" indent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US" sz="1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June 10 </a:t>
            </a:r>
            <a:r>
              <a:rPr lang="en-US" sz="14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</a:t>
            </a:r>
            <a:r>
              <a:rPr lang="en-US" sz="1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– POTA at Riordan Mansion - time 0930 to 1600 – Bring a lunch - We are at the front door –Need help.</a:t>
            </a:r>
          </a:p>
          <a:p>
            <a:pPr marL="0" indent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US" sz="1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Club trailer over to Ken’s house for cleaning and a refurb.</a:t>
            </a:r>
          </a:p>
          <a:p>
            <a:pPr marL="0" indent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US" sz="1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No John for a </a:t>
            </a:r>
            <a:r>
              <a:rPr lang="en-US" sz="14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RimLink</a:t>
            </a:r>
            <a:r>
              <a:rPr lang="en-US" sz="1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discussion.</a:t>
            </a:r>
          </a:p>
          <a:p>
            <a:pPr marL="0" indent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US" sz="1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Club officer election coming up this October. New officers start January. Dan is not running for Secretary again.</a:t>
            </a:r>
          </a:p>
          <a:p>
            <a:pPr marL="0" indent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US" sz="1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Ken is hosting an antenna building workshop to make a J pole for 2 meters on May 23 </a:t>
            </a:r>
            <a:r>
              <a:rPr lang="en-US" sz="14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rd</a:t>
            </a:r>
            <a:r>
              <a:rPr lang="en-US" sz="1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at 1900ish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3564004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2BB2B2-6271-35AB-A7C2-F10F1B7A67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693246"/>
          </a:xfrm>
        </p:spPr>
        <p:txBody>
          <a:bodyPr/>
          <a:lstStyle/>
          <a:p>
            <a:r>
              <a:rPr lang="en-US" sz="3600" dirty="0"/>
              <a:t>Secretary Report, </a:t>
            </a:r>
            <a:r>
              <a:rPr lang="en-US" sz="3600" dirty="0" err="1"/>
              <a:t>con’t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5DDE99D-BEBE-B53A-CB38-6A5CFF99F2B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2589212" y="1317356"/>
            <a:ext cx="4313864" cy="4593866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US" b="1" dirty="0"/>
              <a:t>Upcoming Club events/Calendar items</a:t>
            </a:r>
          </a:p>
          <a:p>
            <a:r>
              <a:rPr lang="en-US" dirty="0"/>
              <a:t>SMPR is June 3 </a:t>
            </a:r>
            <a:r>
              <a:rPr lang="en-US" dirty="0" err="1"/>
              <a:t>rd</a:t>
            </a:r>
            <a:r>
              <a:rPr lang="en-US" dirty="0"/>
              <a:t> – need help.</a:t>
            </a:r>
          </a:p>
          <a:p>
            <a:r>
              <a:rPr lang="en-US" dirty="0"/>
              <a:t>Field Day – 24/25 June will be held POTA style</a:t>
            </a:r>
          </a:p>
          <a:p>
            <a:r>
              <a:rPr lang="en-US" dirty="0" err="1"/>
              <a:t>HamFest</a:t>
            </a:r>
            <a:r>
              <a:rPr lang="en-US" dirty="0"/>
              <a:t> is July 15 </a:t>
            </a:r>
            <a:r>
              <a:rPr lang="en-US" dirty="0" err="1"/>
              <a:t>th</a:t>
            </a:r>
            <a:endParaRPr lang="en-US" dirty="0"/>
          </a:p>
          <a:p>
            <a:r>
              <a:rPr lang="en-US" dirty="0"/>
              <a:t>These are all good events to show community service to our communities.</a:t>
            </a:r>
          </a:p>
          <a:p>
            <a:r>
              <a:rPr lang="en-US" dirty="0"/>
              <a:t>New items for 2023 include </a:t>
            </a:r>
            <a:r>
              <a:rPr lang="en-US" dirty="0" err="1"/>
              <a:t>TechTalk</a:t>
            </a:r>
            <a:r>
              <a:rPr lang="en-US" dirty="0"/>
              <a:t>, </a:t>
            </a:r>
            <a:r>
              <a:rPr lang="en-US" dirty="0" err="1"/>
              <a:t>RimLink</a:t>
            </a:r>
            <a:r>
              <a:rPr lang="en-US" dirty="0"/>
              <a:t> and soldering clinics.</a:t>
            </a:r>
          </a:p>
          <a:p>
            <a:pPr marL="0" indent="0">
              <a:buNone/>
            </a:pPr>
            <a:r>
              <a:rPr lang="en-US" b="1" dirty="0"/>
              <a:t>New Business:</a:t>
            </a:r>
          </a:p>
          <a:p>
            <a:r>
              <a:rPr lang="en-US" dirty="0"/>
              <a:t>Janice is now an official ARRL VE liaison and can run exam sessions</a:t>
            </a:r>
          </a:p>
          <a:p>
            <a:r>
              <a:rPr lang="en-US" dirty="0"/>
              <a:t>ARES/</a:t>
            </a:r>
            <a:r>
              <a:rPr lang="en-US" dirty="0" err="1"/>
              <a:t>SkyWarn</a:t>
            </a:r>
            <a:r>
              <a:rPr lang="en-US" dirty="0"/>
              <a:t> Net Control operators are needed.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8770737-5693-9001-9349-85CC12EC0ED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7190747" y="1387098"/>
            <a:ext cx="4313864" cy="4516746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US" b="1" dirty="0"/>
              <a:t>ARES</a:t>
            </a:r>
          </a:p>
          <a:p>
            <a:r>
              <a:rPr lang="en-US" dirty="0"/>
              <a:t>Joe stated that we had about 130 hours last month for the nets. There are still other opportunities to</a:t>
            </a:r>
          </a:p>
          <a:p>
            <a:r>
              <a:rPr lang="en-US" dirty="0"/>
              <a:t>participate in RACES nets and events to improve your radio skills. Flagstaff </a:t>
            </a:r>
            <a:r>
              <a:rPr lang="en-US" dirty="0" err="1"/>
              <a:t>HamFest</a:t>
            </a:r>
            <a:r>
              <a:rPr lang="en-US" dirty="0"/>
              <a:t> is July 15 </a:t>
            </a:r>
            <a:r>
              <a:rPr lang="en-US" dirty="0" err="1"/>
              <a:t>th</a:t>
            </a:r>
            <a:r>
              <a:rPr lang="en-US" dirty="0"/>
              <a:t> . Also the</a:t>
            </a:r>
          </a:p>
          <a:p>
            <a:r>
              <a:rPr lang="en-US" dirty="0"/>
              <a:t>County has put us in an official spot on the emergency management team at the EOC. The County/State</a:t>
            </a:r>
          </a:p>
          <a:p>
            <a:r>
              <a:rPr lang="en-US" dirty="0"/>
              <a:t>uses </a:t>
            </a:r>
            <a:r>
              <a:rPr lang="en-US" dirty="0" err="1"/>
              <a:t>Winlink</a:t>
            </a:r>
            <a:r>
              <a:rPr lang="en-US" dirty="0"/>
              <a:t>/Vara for communications.</a:t>
            </a:r>
          </a:p>
        </p:txBody>
      </p:sp>
    </p:spTree>
    <p:extLst>
      <p:ext uri="{BB962C8B-B14F-4D97-AF65-F5344CB8AC3E}">
        <p14:creationId xmlns:p14="http://schemas.microsoft.com/office/powerpoint/2010/main" val="133991732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DD7293-5DDB-71C8-0939-9108E8AB5E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561223"/>
          </a:xfrm>
        </p:spPr>
        <p:txBody>
          <a:bodyPr>
            <a:normAutofit/>
          </a:bodyPr>
          <a:lstStyle/>
          <a:p>
            <a:r>
              <a:rPr lang="en-US" sz="2400" dirty="0"/>
              <a:t>Secretary Report, </a:t>
            </a:r>
            <a:r>
              <a:rPr lang="en-US" sz="2400" dirty="0" err="1"/>
              <a:t>con’t</a:t>
            </a:r>
            <a:endParaRPr lang="en-US" sz="24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8CFD5AE-D7F8-B5F8-E343-B3A78B6D33B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89212" y="1185333"/>
            <a:ext cx="8915400" cy="4725889"/>
          </a:xfrm>
        </p:spPr>
        <p:txBody>
          <a:bodyPr>
            <a:normAutofit fontScale="85000" lnSpcReduction="10000"/>
          </a:bodyPr>
          <a:lstStyle/>
          <a:p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Prescott </a:t>
            </a:r>
            <a:r>
              <a:rPr lang="en-US" dirty="0" err="1">
                <a:latin typeface="Calibri" panose="020F0502020204030204" pitchFamily="34" charset="0"/>
                <a:cs typeface="Calibri" panose="020F0502020204030204" pitchFamily="34" charset="0"/>
              </a:rPr>
              <a:t>Hamfest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 May 13 </a:t>
            </a:r>
            <a:r>
              <a:rPr lang="en-US" dirty="0" err="1">
                <a:latin typeface="Calibri" panose="020F0502020204030204" pitchFamily="34" charset="0"/>
                <a:cs typeface="Calibri" panose="020F0502020204030204" pitchFamily="34" charset="0"/>
              </a:rPr>
              <a:t>th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 8:00am - 1200 noon.</a:t>
            </a:r>
          </a:p>
          <a:p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John - Fredonia is getting a new radio for their location.</a:t>
            </a:r>
          </a:p>
          <a:p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Dan – EOC for the hospital states they want to get HAM radio involved in their emergency plans.</a:t>
            </a:r>
          </a:p>
          <a:p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Joe stated we need someone to start checking in on a somewhat regular basis to the AZ Traffic Net on</a:t>
            </a:r>
          </a:p>
          <a:p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75 meters – 3.986 MHz</a:t>
            </a:r>
          </a:p>
          <a:p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Army Mars discussion.</a:t>
            </a:r>
          </a:p>
          <a:p>
            <a:pPr marL="0" indent="0">
              <a:buNone/>
            </a:pPr>
            <a:r>
              <a:rPr lang="en-US" b="1" dirty="0">
                <a:latin typeface="Calibri" panose="020F0502020204030204" pitchFamily="34" charset="0"/>
                <a:cs typeface="Calibri" panose="020F0502020204030204" pitchFamily="34" charset="0"/>
              </a:rPr>
              <a:t>Discussion</a:t>
            </a:r>
          </a:p>
          <a:p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Next meeting will be 8 June at 1900 @ Janice’s house or via Zoom – Tech Talk starts at 1830</a:t>
            </a:r>
          </a:p>
          <a:p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50/50 – No drawing this month.</a:t>
            </a:r>
          </a:p>
          <a:p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Adjourn</a:t>
            </a:r>
          </a:p>
          <a:p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Joe W7LUX moved to close the meeting – Al AB6VO 2 </a:t>
            </a:r>
            <a:r>
              <a:rPr lang="en-US" dirty="0" err="1">
                <a:latin typeface="Calibri" panose="020F0502020204030204" pitchFamily="34" charset="0"/>
                <a:cs typeface="Calibri" panose="020F0502020204030204" pitchFamily="34" charset="0"/>
              </a:rPr>
              <a:t>nd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 . Passed without objection @ 1945.</a:t>
            </a:r>
          </a:p>
          <a:p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Respectfully Submitted</a:t>
            </a:r>
          </a:p>
          <a:p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Dan Shearer – N7YIQ</a:t>
            </a:r>
          </a:p>
          <a:p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Secretary</a:t>
            </a:r>
          </a:p>
        </p:txBody>
      </p:sp>
    </p:spTree>
    <p:extLst>
      <p:ext uri="{BB962C8B-B14F-4D97-AF65-F5344CB8AC3E}">
        <p14:creationId xmlns:p14="http://schemas.microsoft.com/office/powerpoint/2010/main" val="186279822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96D9A3-DD21-E7E9-6EE9-A6FF545EC3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92925" y="287283"/>
            <a:ext cx="8911687" cy="484877"/>
          </a:xfrm>
        </p:spPr>
        <p:txBody>
          <a:bodyPr>
            <a:normAutofit/>
          </a:bodyPr>
          <a:lstStyle/>
          <a:p>
            <a:r>
              <a:rPr lang="en-US" sz="2400" dirty="0"/>
              <a:t>Treasurer’s Report: Phil Brunner, AE7OH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C3BC576-D059-2C7C-B16F-E0088EE5B9B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92925" y="772160"/>
            <a:ext cx="8915400" cy="5481991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US" sz="1400" dirty="0">
                <a:latin typeface="Calibri" panose="020F0502020204030204" pitchFamily="34" charset="0"/>
                <a:cs typeface="Calibri" panose="020F0502020204030204" pitchFamily="34" charset="0"/>
              </a:rPr>
              <a:t>Treasurer’s Report for June 2023</a:t>
            </a:r>
          </a:p>
          <a:p>
            <a:pPr marL="0" indent="0">
              <a:buNone/>
            </a:pPr>
            <a:r>
              <a:rPr lang="en-US" sz="1400" dirty="0">
                <a:latin typeface="Calibri" panose="020F0502020204030204" pitchFamily="34" charset="0"/>
                <a:cs typeface="Calibri" panose="020F0502020204030204" pitchFamily="34" charset="0"/>
              </a:rPr>
              <a:t>Income $ 156.86:</a:t>
            </a:r>
          </a:p>
          <a:p>
            <a:pPr marL="0" indent="0">
              <a:buNone/>
            </a:pPr>
            <a:r>
              <a:rPr lang="en-US" sz="1400" dirty="0">
                <a:latin typeface="Calibri" panose="020F0502020204030204" pitchFamily="34" charset="0"/>
                <a:cs typeface="Calibri" panose="020F0502020204030204" pitchFamily="34" charset="0"/>
              </a:rPr>
              <a:t>ARCA Sharing </a:t>
            </a:r>
            <a:r>
              <a:rPr lang="en-US" sz="1400" dirty="0" err="1">
                <a:latin typeface="Calibri" panose="020F0502020204030204" pitchFamily="34" charset="0"/>
                <a:cs typeface="Calibri" panose="020F0502020204030204" pitchFamily="34" charset="0"/>
              </a:rPr>
              <a:t>Checck</a:t>
            </a:r>
            <a:r>
              <a:rPr lang="en-US" sz="1400" dirty="0">
                <a:latin typeface="Calibri" panose="020F0502020204030204" pitchFamily="34" charset="0"/>
                <a:cs typeface="Calibri" panose="020F0502020204030204" pitchFamily="34" charset="0"/>
              </a:rPr>
              <a:t> ..........................………… $131.86</a:t>
            </a:r>
          </a:p>
          <a:p>
            <a:pPr marL="0" indent="0">
              <a:buNone/>
            </a:pPr>
            <a:r>
              <a:rPr lang="en-US" sz="1400" dirty="0">
                <a:latin typeface="Calibri" panose="020F0502020204030204" pitchFamily="34" charset="0"/>
                <a:cs typeface="Calibri" panose="020F0502020204030204" pitchFamily="34" charset="0"/>
              </a:rPr>
              <a:t>Member Dues for 2023 ..........................………… $25.00</a:t>
            </a:r>
          </a:p>
          <a:p>
            <a:pPr marL="0" indent="0">
              <a:buNone/>
            </a:pPr>
            <a:endParaRPr lang="en-US" sz="14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buNone/>
            </a:pPr>
            <a:r>
              <a:rPr lang="en-US" sz="1400" dirty="0">
                <a:latin typeface="Calibri" panose="020F0502020204030204" pitchFamily="34" charset="0"/>
                <a:cs typeface="Calibri" panose="020F0502020204030204" pitchFamily="34" charset="0"/>
              </a:rPr>
              <a:t>Expenses $ 0</a:t>
            </a:r>
          </a:p>
          <a:p>
            <a:pPr marL="0" indent="0">
              <a:buNone/>
            </a:pPr>
            <a:r>
              <a:rPr lang="en-US" sz="1400" dirty="0">
                <a:latin typeface="Calibri" panose="020F0502020204030204" pitchFamily="34" charset="0"/>
                <a:cs typeface="Calibri" panose="020F0502020204030204" pitchFamily="34" charset="0"/>
              </a:rPr>
              <a:t>Balance on 5/1/2023 …..……..…...……………………………..………….……. $7002.66</a:t>
            </a:r>
          </a:p>
          <a:p>
            <a:pPr marL="0" indent="0">
              <a:buNone/>
            </a:pPr>
            <a:r>
              <a:rPr lang="en-US" sz="1400" dirty="0">
                <a:latin typeface="Calibri" panose="020F0502020204030204" pitchFamily="34" charset="0"/>
                <a:cs typeface="Calibri" panose="020F0502020204030204" pitchFamily="34" charset="0"/>
              </a:rPr>
              <a:t>Income …………………………………………..…………………………………...… $ 156.86</a:t>
            </a:r>
          </a:p>
          <a:p>
            <a:pPr marL="0" indent="0">
              <a:buNone/>
            </a:pPr>
            <a:r>
              <a:rPr lang="en-US" sz="1400" dirty="0">
                <a:latin typeface="Calibri" panose="020F0502020204030204" pitchFamily="34" charset="0"/>
                <a:cs typeface="Calibri" panose="020F0502020204030204" pitchFamily="34" charset="0"/>
              </a:rPr>
              <a:t>Expense …………………………………………………………………………….…... $ 0.00</a:t>
            </a:r>
          </a:p>
          <a:p>
            <a:pPr marL="0" indent="0">
              <a:buNone/>
            </a:pPr>
            <a:r>
              <a:rPr lang="en-US" sz="1400" dirty="0">
                <a:latin typeface="Calibri" panose="020F0502020204030204" pitchFamily="34" charset="0"/>
                <a:cs typeface="Calibri" panose="020F0502020204030204" pitchFamily="34" charset="0"/>
              </a:rPr>
              <a:t>Ending Balance on 6/1/2023 …..……..…...………………………………..… $7159.52</a:t>
            </a:r>
          </a:p>
          <a:p>
            <a:pPr marL="0" indent="0">
              <a:buNone/>
            </a:pPr>
            <a:r>
              <a:rPr lang="en-US" sz="1400" dirty="0">
                <a:latin typeface="Calibri" panose="020F0502020204030204" pitchFamily="34" charset="0"/>
                <a:cs typeface="Calibri" panose="020F0502020204030204" pitchFamily="34" charset="0"/>
              </a:rPr>
              <a:t>----------------------------------------------------------------------------------------</a:t>
            </a:r>
          </a:p>
          <a:p>
            <a:pPr marL="0" indent="0">
              <a:buNone/>
            </a:pPr>
            <a:endParaRPr lang="en-US" sz="14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buNone/>
            </a:pPr>
            <a:r>
              <a:rPr lang="en-US" sz="1400" dirty="0">
                <a:latin typeface="Calibri" panose="020F0502020204030204" pitchFamily="34" charset="0"/>
                <a:cs typeface="Calibri" panose="020F0502020204030204" pitchFamily="34" charset="0"/>
              </a:rPr>
              <a:t>CARC Membership Report:</a:t>
            </a:r>
          </a:p>
          <a:p>
            <a:pPr marL="0" indent="0">
              <a:buNone/>
            </a:pPr>
            <a:r>
              <a:rPr lang="en-US" sz="1400" dirty="0">
                <a:latin typeface="Calibri" panose="020F0502020204030204" pitchFamily="34" charset="0"/>
                <a:cs typeface="Calibri" panose="020F0502020204030204" pitchFamily="34" charset="0"/>
              </a:rPr>
              <a:t>Life Members: 3</a:t>
            </a:r>
          </a:p>
          <a:p>
            <a:pPr marL="0" indent="0">
              <a:buNone/>
            </a:pPr>
            <a:r>
              <a:rPr lang="en-US" sz="1400" dirty="0">
                <a:latin typeface="Calibri" panose="020F0502020204030204" pitchFamily="34" charset="0"/>
                <a:cs typeface="Calibri" panose="020F0502020204030204" pitchFamily="34" charset="0"/>
              </a:rPr>
              <a:t>Paid members as of 6/1/2023: 46</a:t>
            </a:r>
          </a:p>
          <a:p>
            <a:pPr marL="0" indent="0">
              <a:buNone/>
            </a:pPr>
            <a:r>
              <a:rPr lang="en-US" sz="1400" dirty="0">
                <a:latin typeface="Calibri" panose="020F0502020204030204" pitchFamily="34" charset="0"/>
                <a:cs typeface="Calibri" panose="020F0502020204030204" pitchFamily="34" charset="0"/>
              </a:rPr>
              <a:t>Currently Unpaid but have</a:t>
            </a:r>
          </a:p>
          <a:p>
            <a:pPr marL="0" indent="0">
              <a:buNone/>
            </a:pPr>
            <a:r>
              <a:rPr lang="en-US" sz="1400" dirty="0">
                <a:latin typeface="Calibri" panose="020F0502020204030204" pitchFamily="34" charset="0"/>
                <a:cs typeface="Calibri" panose="020F0502020204030204" pitchFamily="34" charset="0"/>
              </a:rPr>
              <a:t>all member privileges until 7/1/2023: 6</a:t>
            </a:r>
          </a:p>
          <a:p>
            <a:pPr marL="0" indent="0">
              <a:buNone/>
            </a:pPr>
            <a:r>
              <a:rPr lang="en-US" sz="1400" dirty="0">
                <a:latin typeface="Calibri" panose="020F0502020204030204" pitchFamily="34" charset="0"/>
                <a:cs typeface="Calibri" panose="020F0502020204030204" pitchFamily="34" charset="0"/>
              </a:rPr>
              <a:t>TOTAL 54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50945369"/>
      </p:ext>
    </p:extLst>
  </p:cSld>
  <p:clrMapOvr>
    <a:masterClrMapping/>
  </p:clrMapOvr>
</p:sld>
</file>

<file path=ppt/theme/theme1.xml><?xml version="1.0" encoding="utf-8"?>
<a:theme xmlns:a="http://schemas.openxmlformats.org/drawingml/2006/main" name="Wisp">
  <a:themeElements>
    <a:clrScheme name="Wisp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57705</TotalTime>
  <Words>1733</Words>
  <Application>Microsoft Office PowerPoint</Application>
  <PresentationFormat>Widescreen</PresentationFormat>
  <Paragraphs>293</Paragraphs>
  <Slides>19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4" baseType="lpstr">
      <vt:lpstr>Arial</vt:lpstr>
      <vt:lpstr>Calibri</vt:lpstr>
      <vt:lpstr>Century Gothic</vt:lpstr>
      <vt:lpstr>Wingdings 3</vt:lpstr>
      <vt:lpstr>Wisp</vt:lpstr>
      <vt:lpstr>Coconino Amateur Radio Club</vt:lpstr>
      <vt:lpstr>Club Officers</vt:lpstr>
      <vt:lpstr>Meeting Attendance May, 2023</vt:lpstr>
      <vt:lpstr>Introductions-</vt:lpstr>
      <vt:lpstr>Secretary’s Report: Dan Shearer, N7YIQ</vt:lpstr>
      <vt:lpstr>Secretary Report, con’t</vt:lpstr>
      <vt:lpstr>Secretary Report, con’t</vt:lpstr>
      <vt:lpstr>Secretary Report, con’t</vt:lpstr>
      <vt:lpstr>Treasurer’s Report: Phil Brunner, AE7OH</vt:lpstr>
      <vt:lpstr>Website and eMailing List</vt:lpstr>
      <vt:lpstr>Nets:</vt:lpstr>
      <vt:lpstr>Old Business:</vt:lpstr>
      <vt:lpstr>New Business:</vt:lpstr>
      <vt:lpstr>Calendar for 2023</vt:lpstr>
      <vt:lpstr>Public Service Events- who benefits?</vt:lpstr>
      <vt:lpstr>Technical Talk with Joe Hobart, W7LUX </vt:lpstr>
      <vt:lpstr>Upcoming Events: Events in the next three months </vt:lpstr>
      <vt:lpstr>ARES Report- Joe Hobart W7LUX</vt:lpstr>
      <vt:lpstr>Final Comments/Open Forum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Coconino Amateur Radio Club</dc:title>
  <dc:creator>Janice Enloe</dc:creator>
  <cp:lastModifiedBy>Janice Enloe</cp:lastModifiedBy>
  <cp:revision>133</cp:revision>
  <dcterms:created xsi:type="dcterms:W3CDTF">2022-11-04T22:13:12Z</dcterms:created>
  <dcterms:modified xsi:type="dcterms:W3CDTF">2023-06-08T18:18:58Z</dcterms:modified>
</cp:coreProperties>
</file>